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9" r:id="rId7"/>
    <p:sldId id="1550" r:id="rId8"/>
    <p:sldId id="1551" r:id="rId9"/>
    <p:sldId id="1552" r:id="rId10"/>
    <p:sldId id="1548" r:id="rId11"/>
    <p:sldId id="1554" r:id="rId12"/>
    <p:sldId id="1553"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9"/>
            <p14:sldId id="1550"/>
            <p14:sldId id="1551"/>
            <p14:sldId id="1552"/>
            <p14:sldId id="1548"/>
          </p14:sldIdLst>
        </p14:section>
        <p14:section name="Closing" id="{D4E3B1CF-DD2E-4D6E-961F-E6ECD190E64E}">
          <p14:sldIdLst>
            <p14:sldId id="1554"/>
            <p14:sldId id="1553"/>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1" autoAdjust="0"/>
  </p:normalViewPr>
  <p:slideViewPr>
    <p:cSldViewPr>
      <p:cViewPr varScale="1">
        <p:scale>
          <a:sx n="83" d="100"/>
          <a:sy n="83" d="100"/>
        </p:scale>
        <p:origin x="78"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0991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kern="1200" dirty="0">
                <a:solidFill>
                  <a:schemeClr val="tx1"/>
                </a:solidFill>
                <a:effectLst/>
                <a:latin typeface="Segoe UI Light" pitchFamily="34" charset="0"/>
                <a:ea typeface="+mn-ea"/>
                <a:cs typeface="+mn-cs"/>
              </a:rPr>
              <a:t>SharePoint Framework helps you to extend key SharePoint experiences using client-side components.  Today, client-side web parts allow developers to build components that page authors can extend SharePoint pages experience. As Microsoft introduces new SharePoint experiences, the framework will provide the respective client-side components to extend such experiences. </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3678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 </a:t>
            </a:r>
            <a:r>
              <a:rPr lang="en-US" b="0" baseline="0" dirty="0"/>
              <a:t>Keep light on vision, more on outline for today and why we are investing in o</a:t>
            </a:r>
            <a:r>
              <a:rPr lang="en-US" baseline="0" dirty="0"/>
              <a:t>ur innovation areas influenced by where we are seeing the most usage (outside circle), consistently influenced by our productivity pillars (inside circle)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71801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samples in this GitHub repository</a:t>
            </a:r>
            <a:r>
              <a:rPr lang="en-US" baseline="0" dirty="0"/>
              <a:t> for the demos:</a:t>
            </a:r>
          </a:p>
          <a:p>
            <a:endParaRPr lang="en-US" baseline="0" dirty="0"/>
          </a:p>
          <a:p>
            <a:r>
              <a:rPr lang="en-US" dirty="0"/>
              <a:t>https://github.com/SharePoint/sp-dev-fx-webparts/tree/dev/samples</a:t>
            </a:r>
          </a:p>
          <a:p>
            <a:endParaRPr lang="en-US" dirty="0"/>
          </a:p>
          <a:p>
            <a:r>
              <a:rPr lang="en-US" dirty="0"/>
              <a:t>Examples:</a:t>
            </a:r>
          </a:p>
          <a:p>
            <a:endParaRPr lang="en-US" dirty="0"/>
          </a:p>
          <a:p>
            <a:r>
              <a:rPr lang="en-US" b="1" dirty="0"/>
              <a:t>https://github.com/SharePoint/sp-dev-fx-webparts/tree/dev/samples/react-todo-basic</a:t>
            </a:r>
          </a:p>
          <a:p>
            <a:endParaRPr lang="en-US" dirty="0"/>
          </a:p>
          <a:p>
            <a:endParaRPr lang="en-US" dirty="0"/>
          </a:p>
          <a:p>
            <a:r>
              <a:rPr lang="en-US" dirty="0"/>
              <a:t>https://github.com/SharePoint/sp-dev-fx-webparts/tree/dev/samples/react-organisationchart</a:t>
            </a:r>
          </a:p>
          <a:p>
            <a:r>
              <a:rPr lang="en-US" dirty="0"/>
              <a:t>https://github.com/SharePoint/sp-dev-fx-webparts/tree/dev/samples/react-officegraph</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7807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5364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pPr lvl="0"/>
            <a:r>
              <a:rPr lang="en-US" dirty="0"/>
              <a:t>SharePoint Framework Client-side Components</a:t>
            </a:r>
            <a:endParaRPr lang="fi-FI" dirty="0"/>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Web </a:t>
              </a:r>
              <a:r>
                <a:rPr lang="en-US" sz="2400" kern="0" dirty="0">
                  <a:ln>
                    <a:solidFill>
                      <a:srgbClr val="0072C6">
                        <a:alpha val="0"/>
                      </a:srgbClr>
                    </a:solidFill>
                  </a:ln>
                  <a:solidFill>
                    <a:srgbClr val="FFFFFF"/>
                  </a:solidFill>
                  <a:latin typeface="Segoe UI Light"/>
                </a:rPr>
                <a:t>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t>SharePoint Framework Components</a:t>
            </a:r>
          </a:p>
        </p:txBody>
      </p:sp>
      <p:grpSp>
        <p:nvGrpSpPr>
          <p:cNvPr id="2" name="Group 1"/>
          <p:cNvGrpSpPr/>
          <p:nvPr/>
        </p:nvGrpSpPr>
        <p:grpSpPr>
          <a:xfrm>
            <a:off x="516146" y="1921673"/>
            <a:ext cx="3768294" cy="2592590"/>
            <a:chOff x="471790" y="2591449"/>
            <a:chExt cx="3768294" cy="2592590"/>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5" name="TextBox 4"/>
            <p:cNvSpPr txBox="1"/>
            <p:nvPr/>
          </p:nvSpPr>
          <p:spPr>
            <a:xfrm>
              <a:off x="852790" y="3277417"/>
              <a:ext cx="3387294"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web parts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Modern Page Canvas </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JavaScript Resource Management</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Page Context &amp; Site Data APIs</a:t>
              </a:r>
            </a:p>
          </p:txBody>
        </p:sp>
        <p:sp>
          <p:nvSpPr>
            <p:cNvPr id="9" name="Rectangle 8"/>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User Experience</a:t>
              </a:r>
            </a:p>
          </p:txBody>
        </p:sp>
        <p:pic>
          <p:nvPicPr>
            <p:cNvPr id="10" name="Picture 9"/>
            <p:cNvPicPr>
              <a:picLocks noChangeAspect="1"/>
            </p:cNvPicPr>
            <p:nvPr/>
          </p:nvPicPr>
          <p:blipFill>
            <a:blip r:embed="rId3"/>
            <a:stretch>
              <a:fillRect/>
            </a:stretch>
          </p:blipFill>
          <p:spPr>
            <a:xfrm>
              <a:off x="586090" y="2701589"/>
              <a:ext cx="365760" cy="320040"/>
            </a:xfrm>
            <a:prstGeom prst="rect">
              <a:avLst/>
            </a:prstGeom>
          </p:spPr>
        </p:pic>
      </p:grpSp>
      <p:grpSp>
        <p:nvGrpSpPr>
          <p:cNvPr id="7" name="Group 6"/>
          <p:cNvGrpSpPr/>
          <p:nvPr/>
        </p:nvGrpSpPr>
        <p:grpSpPr>
          <a:xfrm>
            <a:off x="8195821" y="1913086"/>
            <a:ext cx="3857972" cy="2590800"/>
            <a:chOff x="8151465" y="2582862"/>
            <a:chExt cx="3857972" cy="2590800"/>
          </a:xfrm>
        </p:grpSpPr>
        <p:sp>
          <p:nvSpPr>
            <p:cNvPr id="16" name="Rectangle 15"/>
            <p:cNvSpPr/>
            <p:nvPr/>
          </p:nvSpPr>
          <p:spPr bwMode="auto">
            <a:xfrm>
              <a:off x="8178150" y="2582862"/>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7" name="TextBox 16"/>
            <p:cNvSpPr txBox="1"/>
            <p:nvPr/>
          </p:nvSpPr>
          <p:spPr>
            <a:xfrm>
              <a:off x="8532464" y="3275964"/>
              <a:ext cx="2867373" cy="1846659"/>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SharePoint Workbench</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8" name="Rectangle 17"/>
            <p:cNvSpPr/>
            <p:nvPr/>
          </p:nvSpPr>
          <p:spPr bwMode="auto">
            <a:xfrm>
              <a:off x="8151465" y="2589996"/>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Build Process &amp; Tooling</a:t>
              </a:r>
            </a:p>
          </p:txBody>
        </p:sp>
        <p:pic>
          <p:nvPicPr>
            <p:cNvPr id="20" name="Picture 19"/>
            <p:cNvPicPr>
              <a:picLocks noChangeAspect="1"/>
            </p:cNvPicPr>
            <p:nvPr/>
          </p:nvPicPr>
          <p:blipFill>
            <a:blip r:embed="rId4"/>
            <a:stretch>
              <a:fillRect/>
            </a:stretch>
          </p:blipFill>
          <p:spPr>
            <a:xfrm>
              <a:off x="8265764" y="2670627"/>
              <a:ext cx="356616" cy="414566"/>
            </a:xfrm>
            <a:prstGeom prst="rect">
              <a:avLst/>
            </a:prstGeom>
          </p:spPr>
        </p:pic>
      </p:grpSp>
      <p:grpSp>
        <p:nvGrpSpPr>
          <p:cNvPr id="6" name="Group 5"/>
          <p:cNvGrpSpPr/>
          <p:nvPr/>
        </p:nvGrpSpPr>
        <p:grpSpPr>
          <a:xfrm>
            <a:off x="4504994" y="1909843"/>
            <a:ext cx="3464782" cy="2594043"/>
            <a:chOff x="4532739" y="2589996"/>
            <a:chExt cx="3464782" cy="2594043"/>
          </a:xfrm>
        </p:grpSpPr>
        <p:sp>
          <p:nvSpPr>
            <p:cNvPr id="11" name="Rectangle 10"/>
            <p:cNvSpPr/>
            <p:nvPr/>
          </p:nvSpPr>
          <p:spPr bwMode="auto">
            <a:xfrm>
              <a:off x="4541836" y="2670627"/>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lumMod val="40000"/>
                    <a:lumOff val="60000"/>
                  </a:schemeClr>
                </a:solidFill>
                <a:effectLst/>
                <a:uLnTx/>
                <a:uFillTx/>
              </a:endParaRPr>
            </a:p>
          </p:txBody>
        </p:sp>
        <p:sp>
          <p:nvSpPr>
            <p:cNvPr id="12" name="TextBox 11"/>
            <p:cNvSpPr txBox="1"/>
            <p:nvPr/>
          </p:nvSpPr>
          <p:spPr>
            <a:xfrm>
              <a:off x="4703060" y="3275964"/>
              <a:ext cx="3039177"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Client-side Solutions</a:t>
              </a: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Tenant-Scoped Deployment</a:t>
              </a:r>
            </a:p>
          </p:txBody>
        </p:sp>
        <p:sp>
          <p:nvSpPr>
            <p:cNvPr id="13" name="Rectangle 12"/>
            <p:cNvSpPr/>
            <p:nvPr/>
          </p:nvSpPr>
          <p:spPr bwMode="auto">
            <a:xfrm>
              <a:off x="4532739" y="2589996"/>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  Packaging</a:t>
              </a:r>
            </a:p>
          </p:txBody>
        </p:sp>
        <p:pic>
          <p:nvPicPr>
            <p:cNvPr id="21" name="Picture 20"/>
            <p:cNvPicPr>
              <a:picLocks noChangeAspect="1"/>
            </p:cNvPicPr>
            <p:nvPr/>
          </p:nvPicPr>
          <p:blipFill>
            <a:blip r:embed="rId5"/>
            <a:stretch>
              <a:fillRect/>
            </a:stretch>
          </p:blipFill>
          <p:spPr>
            <a:xfrm>
              <a:off x="4633321" y="2709347"/>
              <a:ext cx="356616" cy="339834"/>
            </a:xfrm>
            <a:prstGeom prst="rect">
              <a:avLst/>
            </a:prstGeom>
          </p:spPr>
        </p:pic>
      </p:grpSp>
    </p:spTree>
    <p:extLst>
      <p:ext uri="{BB962C8B-B14F-4D97-AF65-F5344CB8AC3E}">
        <p14:creationId xmlns:p14="http://schemas.microsoft.com/office/powerpoint/2010/main" val="401091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3"/>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Client-side web parts</a:t>
            </a:r>
          </a:p>
        </p:txBody>
      </p:sp>
    </p:spTree>
    <p:extLst>
      <p:ext uri="{BB962C8B-B14F-4D97-AF65-F5344CB8AC3E}">
        <p14:creationId xmlns:p14="http://schemas.microsoft.com/office/powerpoint/2010/main" val="16866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34946" y="2310579"/>
            <a:ext cx="1029857" cy="624063"/>
            <a:chOff x="4182500" y="2481111"/>
            <a:chExt cx="1010186" cy="612141"/>
          </a:xfrm>
          <a:solidFill>
            <a:srgbClr val="0078D7"/>
          </a:solidFill>
        </p:grpSpPr>
        <p:cxnSp>
          <p:nvCxnSpPr>
            <p:cNvPr id="3" name="Straight Connector 2"/>
            <p:cNvCxnSpPr/>
            <p:nvPr/>
          </p:nvCxnSpPr>
          <p:spPr>
            <a:xfrm>
              <a:off x="4212077" y="2558374"/>
              <a:ext cx="980609"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 name="Group 16"/>
          <p:cNvGrpSpPr/>
          <p:nvPr/>
        </p:nvGrpSpPr>
        <p:grpSpPr>
          <a:xfrm flipV="1">
            <a:off x="3934944" y="4072950"/>
            <a:ext cx="1029856" cy="624063"/>
            <a:chOff x="4182500" y="2481111"/>
            <a:chExt cx="1010185" cy="612141"/>
          </a:xfrm>
          <a:solidFill>
            <a:srgbClr val="0078D7"/>
          </a:solidFill>
        </p:grpSpPr>
        <p:cxnSp>
          <p:nvCxnSpPr>
            <p:cNvPr id="18" name="Straight Connector 17"/>
            <p:cNvCxnSpPr/>
            <p:nvPr/>
          </p:nvCxnSpPr>
          <p:spPr>
            <a:xfrm>
              <a:off x="4212077" y="2558374"/>
              <a:ext cx="980608" cy="534878"/>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0" name="Group 19"/>
          <p:cNvGrpSpPr/>
          <p:nvPr/>
        </p:nvGrpSpPr>
        <p:grpSpPr>
          <a:xfrm flipH="1">
            <a:off x="7380500" y="2310579"/>
            <a:ext cx="1080475" cy="651672"/>
            <a:chOff x="4182500" y="2481111"/>
            <a:chExt cx="1059835" cy="639223"/>
          </a:xfrm>
          <a:solidFill>
            <a:srgbClr val="0078D7"/>
          </a:solidFill>
        </p:grpSpPr>
        <p:cxnSp>
          <p:nvCxnSpPr>
            <p:cNvPr id="21" name="Straight Connector 20"/>
            <p:cNvCxnSpPr/>
            <p:nvPr/>
          </p:nvCxnSpPr>
          <p:spPr>
            <a:xfrm>
              <a:off x="4212077" y="2558374"/>
              <a:ext cx="1030258" cy="561960"/>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p:cNvGrpSpPr/>
          <p:nvPr/>
        </p:nvGrpSpPr>
        <p:grpSpPr>
          <a:xfrm flipH="1" flipV="1">
            <a:off x="7524726" y="4122706"/>
            <a:ext cx="938640" cy="574308"/>
            <a:chOff x="4182500" y="2481111"/>
            <a:chExt cx="920711" cy="563337"/>
          </a:xfrm>
          <a:solidFill>
            <a:srgbClr val="0078D7"/>
          </a:solidFill>
        </p:grpSpPr>
        <p:cxnSp>
          <p:nvCxnSpPr>
            <p:cNvPr id="24" name="Straight Connector 23"/>
            <p:cNvCxnSpPr/>
            <p:nvPr/>
          </p:nvCxnSpPr>
          <p:spPr>
            <a:xfrm>
              <a:off x="4212077" y="2558374"/>
              <a:ext cx="891134" cy="486074"/>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4182500" y="2481111"/>
              <a:ext cx="236417" cy="236417"/>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1" name="TextBox 40"/>
          <p:cNvSpPr txBox="1"/>
          <p:nvPr/>
        </p:nvSpPr>
        <p:spPr>
          <a:xfrm>
            <a:off x="655448" y="1687474"/>
            <a:ext cx="318025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Configurable, reusable, purpose built components</a:t>
            </a:r>
          </a:p>
        </p:txBody>
      </p:sp>
      <p:sp>
        <p:nvSpPr>
          <p:cNvPr id="42" name="TextBox 41"/>
          <p:cNvSpPr txBox="1"/>
          <p:nvPr/>
        </p:nvSpPr>
        <p:spPr>
          <a:xfrm>
            <a:off x="8760382" y="1676726"/>
            <a:ext cx="2882206" cy="1464574"/>
          </a:xfrm>
          <a:prstGeom prst="rect">
            <a:avLst/>
          </a:prstGeom>
          <a:noFill/>
        </p:spPr>
        <p:txBody>
          <a:bodyPr wrap="square" lIns="0" tIns="149133" rIns="186415" bIns="149133" rtlCol="0">
            <a:spAutoFit/>
          </a:bodyPr>
          <a:lstStyle/>
          <a:p>
            <a:pPr lvl="0" defTabSz="931881">
              <a:lnSpc>
                <a:spcPct val="90000"/>
              </a:lnSpc>
              <a:spcAft>
                <a:spcPts val="612"/>
              </a:spcAft>
              <a:defRPr/>
            </a:pPr>
            <a:r>
              <a:rPr lang="en-US" sz="2800" kern="0" dirty="0">
                <a:gradFill>
                  <a:gsLst>
                    <a:gs pos="96226">
                      <a:schemeClr val="tx2"/>
                    </a:gs>
                    <a:gs pos="60000">
                      <a:schemeClr val="tx2"/>
                    </a:gs>
                  </a:gsLst>
                  <a:lin ang="5400000" scaled="0"/>
                </a:gradFill>
                <a:latin typeface="+mj-lt"/>
              </a:rPr>
              <a:t>Add functionality to SharePoint experiences</a:t>
            </a:r>
          </a:p>
        </p:txBody>
      </p:sp>
      <p:sp>
        <p:nvSpPr>
          <p:cNvPr id="43" name="TextBox 42"/>
          <p:cNvSpPr txBox="1"/>
          <p:nvPr/>
        </p:nvSpPr>
        <p:spPr>
          <a:xfrm>
            <a:off x="8760381" y="4181350"/>
            <a:ext cx="2882207" cy="1076776"/>
          </a:xfrm>
          <a:prstGeom prst="rect">
            <a:avLst/>
          </a:prstGeom>
          <a:noFill/>
        </p:spPr>
        <p:txBody>
          <a:bodyPr wrap="square" lIns="0" tIns="149133" rIns="186415" bIns="149133" rtlCol="0">
            <a:spAutoFit/>
          </a:bodyPr>
          <a:lstStyle/>
          <a:p>
            <a:pPr marL="0" marR="0" lvl="0" indent="0"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Context aware parts</a:t>
            </a:r>
          </a:p>
        </p:txBody>
      </p:sp>
      <p:sp>
        <p:nvSpPr>
          <p:cNvPr id="44" name="TextBox 43"/>
          <p:cNvSpPr txBox="1"/>
          <p:nvPr/>
        </p:nvSpPr>
        <p:spPr>
          <a:xfrm>
            <a:off x="808037" y="3832888"/>
            <a:ext cx="3042808" cy="1464574"/>
          </a:xfrm>
          <a:prstGeom prst="rect">
            <a:avLst/>
          </a:prstGeom>
          <a:noFill/>
        </p:spPr>
        <p:txBody>
          <a:bodyPr wrap="square" lIns="0" tIns="149133" rIns="186415" bIns="149133" rtlCol="0">
            <a:spAutoFit/>
          </a:bodyPr>
          <a:lstStyle/>
          <a:p>
            <a:pPr marL="0" marR="0" lvl="0" indent="0" algn="r" defTabSz="931881"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96226">
                      <a:schemeClr val="tx2"/>
                    </a:gs>
                    <a:gs pos="60000">
                      <a:schemeClr val="tx2"/>
                    </a:gs>
                  </a:gsLst>
                  <a:lin ang="5400000" scaled="0"/>
                </a:gradFill>
                <a:effectLst/>
                <a:uLnTx/>
                <a:uFillTx/>
                <a:latin typeface="+mj-lt"/>
              </a:rPr>
              <a:t>Framework for connecting related components</a:t>
            </a:r>
          </a:p>
        </p:txBody>
      </p:sp>
      <p:cxnSp>
        <p:nvCxnSpPr>
          <p:cNvPr id="31" name="Straight Connector 30"/>
          <p:cNvCxnSpPr/>
          <p:nvPr/>
        </p:nvCxnSpPr>
        <p:spPr>
          <a:xfrm>
            <a:off x="458834" y="3151550"/>
            <a:ext cx="31903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836"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0381" y="5277904"/>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0381" y="3151550"/>
            <a:ext cx="319035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634951" y="1874931"/>
            <a:ext cx="3166579" cy="3169503"/>
          </a:xfrm>
          <a:prstGeom prst="ellipse">
            <a:avLst/>
          </a:pr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tIns="274164" bIns="0" rtlCol="0" anchor="ctr"/>
          <a:lstStyle/>
          <a:p>
            <a:pPr marL="0" marR="0" lvl="0" indent="0" algn="ctr" defTabSz="913522" eaLnBrk="1" fontAlgn="auto" latinLnBrk="0" hangingPunct="1">
              <a:lnSpc>
                <a:spcPct val="90000"/>
              </a:lnSpc>
              <a:spcBef>
                <a:spcPts val="600"/>
              </a:spcBef>
              <a:spcAft>
                <a:spcPts val="0"/>
              </a:spcAft>
              <a:buClr>
                <a:srgbClr val="FFFFFF"/>
              </a:buClr>
              <a:buSzPct val="90000"/>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5045016" y="3091968"/>
            <a:ext cx="2346447" cy="731210"/>
            <a:chOff x="5123648" y="5206061"/>
            <a:chExt cx="2300647" cy="716938"/>
          </a:xfrm>
        </p:grpSpPr>
        <p:grpSp>
          <p:nvGrpSpPr>
            <p:cNvPr id="27" name="Group 26"/>
            <p:cNvGrpSpPr/>
            <p:nvPr/>
          </p:nvGrpSpPr>
          <p:grpSpPr>
            <a:xfrm>
              <a:off x="5123648" y="5206061"/>
              <a:ext cx="2300647" cy="716938"/>
              <a:chOff x="7764124" y="5885989"/>
              <a:chExt cx="2347112" cy="731416"/>
            </a:xfrm>
          </p:grpSpPr>
          <p:sp>
            <p:nvSpPr>
              <p:cNvPr id="32" name="Oval 31"/>
              <p:cNvSpPr/>
              <p:nvPr/>
            </p:nvSpPr>
            <p:spPr bwMode="auto">
              <a:xfrm>
                <a:off x="7764124" y="5885989"/>
                <a:ext cx="731416" cy="731416"/>
              </a:xfrm>
              <a:prstGeom prst="ellipse">
                <a:avLst/>
              </a:prstGeom>
              <a:solidFill>
                <a:srgbClr val="EAEAEA"/>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a:xfrm>
                <a:off x="8520200" y="6039271"/>
                <a:ext cx="1591036" cy="424852"/>
              </a:xfrm>
              <a:prstGeom prst="rect">
                <a:avLst/>
              </a:prstGeom>
            </p:spPr>
            <p:txBody>
              <a:bodyPr wrap="square">
                <a:spAutoFit/>
              </a:bodyPr>
              <a:lstStyle/>
              <a:p>
                <a:pPr defTabSz="913873">
                  <a:lnSpc>
                    <a:spcPct val="90000"/>
                  </a:lnSpc>
                  <a:spcBef>
                    <a:spcPts val="600"/>
                  </a:spcBef>
                  <a:buClr>
                    <a:srgbClr val="505050"/>
                  </a:buClr>
                  <a:buSzPct val="90000"/>
                  <a:defRPr/>
                </a:pPr>
                <a:r>
                  <a:rPr lang="en-US" sz="2400" kern="0" dirty="0">
                    <a:solidFill>
                      <a:schemeClr val="bg1"/>
                    </a:solidFill>
                  </a:rPr>
                  <a:t>Web Parts</a:t>
                </a:r>
              </a:p>
            </p:txBody>
          </p:sp>
        </p:grpSp>
        <p:grpSp>
          <p:nvGrpSpPr>
            <p:cNvPr id="28" name="Group 27"/>
            <p:cNvGrpSpPr/>
            <p:nvPr/>
          </p:nvGrpSpPr>
          <p:grpSpPr bwMode="black">
            <a:xfrm>
              <a:off x="5273755" y="5383831"/>
              <a:ext cx="438224" cy="338928"/>
              <a:chOff x="813584" y="4312262"/>
              <a:chExt cx="478309" cy="370027"/>
            </a:xfrm>
            <a:solidFill>
              <a:srgbClr val="0078D7"/>
            </a:solidFill>
          </p:grpSpPr>
          <p:sp>
            <p:nvSpPr>
              <p:cNvPr id="29"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sp>
            <p:nvSpPr>
              <p:cNvPr id="30"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noFill/>
              </a:ln>
            </p:spPr>
            <p:txBody>
              <a:bodyPr vert="horz" wrap="square" lIns="91427" tIns="45713" rIns="91427" bIns="45713" numCol="1" anchor="t" anchorCtr="0" compatLnSpc="1">
                <a:prstTxWarp prst="textNoShape">
                  <a:avLst/>
                </a:prstTxWarp>
              </a:bodyPr>
              <a:lstStyle/>
              <a:p>
                <a:pPr defTabSz="914224">
                  <a:defRPr/>
                </a:pPr>
                <a:endParaRPr lang="en-US" sz="1599" kern="0">
                  <a:solidFill>
                    <a:srgbClr val="505050"/>
                  </a:solidFill>
                </a:endParaRPr>
              </a:p>
            </p:txBody>
          </p:sp>
        </p:grpSp>
      </p:grpSp>
      <p:sp>
        <p:nvSpPr>
          <p:cNvPr id="2" name="Title 1"/>
          <p:cNvSpPr>
            <a:spLocks noGrp="1"/>
          </p:cNvSpPr>
          <p:nvPr>
            <p:ph type="title"/>
          </p:nvPr>
        </p:nvSpPr>
        <p:spPr/>
        <p:txBody>
          <a:bodyPr/>
          <a:lstStyle/>
          <a:p>
            <a:r>
              <a:rPr lang="en-US" dirty="0"/>
              <a:t>SharePoint web parts</a:t>
            </a:r>
          </a:p>
        </p:txBody>
      </p:sp>
    </p:spTree>
    <p:extLst>
      <p:ext uri="{BB962C8B-B14F-4D97-AF65-F5344CB8AC3E}">
        <p14:creationId xmlns:p14="http://schemas.microsoft.com/office/powerpoint/2010/main" val="7436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20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64" presetClass="path" presetSubtype="0" decel="100000" fill="hold" grpId="1" nodeType="withEffect">
                                  <p:stCondLst>
                                    <p:cond delay="400"/>
                                  </p:stCondLst>
                                  <p:childTnLst>
                                    <p:animMotion origin="layout" path="M 2.07557E-6 0.02633 L 2.07557E-6 -2.04721E-6 " pathEditMode="relative" rAng="0" ptsTypes="AA">
                                      <p:cBhvr>
                                        <p:cTn id="26" dur="500" fill="hold"/>
                                        <p:tgtEl>
                                          <p:spTgt spid="41"/>
                                        </p:tgtEl>
                                        <p:attrNameLst>
                                          <p:attrName>ppt_x</p:attrName>
                                          <p:attrName>ppt_y</p:attrName>
                                        </p:attrNameLst>
                                      </p:cBhvr>
                                      <p:rCtr x="0" y="-1180"/>
                                    </p:animMotion>
                                  </p:childTnLst>
                                </p:cTn>
                              </p:par>
                              <p:par>
                                <p:cTn id="27" presetID="10"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64" presetClass="path" presetSubtype="0" decel="100000" fill="hold" grpId="1" nodeType="withEffect">
                                  <p:stCondLst>
                                    <p:cond delay="400"/>
                                  </p:stCondLst>
                                  <p:childTnLst>
                                    <p:animMotion origin="layout" path="M 2.07557E-6 0.02633 L 2.07557E-6 -2.04721E-6 " pathEditMode="relative" rAng="0" ptsTypes="AA">
                                      <p:cBhvr>
                                        <p:cTn id="31" dur="500" fill="hold"/>
                                        <p:tgtEl>
                                          <p:spTgt spid="42"/>
                                        </p:tgtEl>
                                        <p:attrNameLst>
                                          <p:attrName>ppt_x</p:attrName>
                                          <p:attrName>ppt_y</p:attrName>
                                        </p:attrNameLst>
                                      </p:cBhvr>
                                      <p:rCtr x="0" y="-1180"/>
                                    </p:animMotion>
                                  </p:childTnLst>
                                </p:cTn>
                              </p:par>
                              <p:par>
                                <p:cTn id="32" presetID="10" presetClass="entr" presetSubtype="0"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64" presetClass="path" presetSubtype="0" decel="100000" fill="hold" grpId="1" nodeType="withEffect">
                                  <p:stCondLst>
                                    <p:cond delay="400"/>
                                  </p:stCondLst>
                                  <p:childTnLst>
                                    <p:animMotion origin="layout" path="M 2.07557E-6 0.02633 L 2.07557E-6 -2.04721E-6 " pathEditMode="relative" rAng="0" ptsTypes="AA">
                                      <p:cBhvr>
                                        <p:cTn id="36" dur="500" fill="hold"/>
                                        <p:tgtEl>
                                          <p:spTgt spid="43"/>
                                        </p:tgtEl>
                                        <p:attrNameLst>
                                          <p:attrName>ppt_x</p:attrName>
                                          <p:attrName>ppt_y</p:attrName>
                                        </p:attrNameLst>
                                      </p:cBhvr>
                                      <p:rCtr x="0" y="-1180"/>
                                    </p:animMotion>
                                  </p:childTnLst>
                                </p:cTn>
                              </p:par>
                              <p:par>
                                <p:cTn id="37" presetID="10" presetClass="entr" presetSubtype="0" fill="hold" grpId="0" nodeType="withEffect">
                                  <p:stCondLst>
                                    <p:cond delay="4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grpId="1" nodeType="withEffect">
                                  <p:stCondLst>
                                    <p:cond delay="400"/>
                                  </p:stCondLst>
                                  <p:childTnLst>
                                    <p:animMotion origin="layout" path="M 2.07557E-6 0.02633 L 2.07557E-6 -2.04721E-6 " pathEditMode="relative" rAng="0" ptsTypes="AA">
                                      <p:cBhvr>
                                        <p:cTn id="41" dur="500" fill="hold"/>
                                        <p:tgtEl>
                                          <p:spTgt spid="44"/>
                                        </p:tgtEl>
                                        <p:attrNameLst>
                                          <p:attrName>ppt_x</p:attrName>
                                          <p:attrName>ppt_y</p:attrName>
                                        </p:attrNameLst>
                                      </p:cBhvr>
                                      <p:rCtr x="0" y="-1180"/>
                                    </p:animMotion>
                                  </p:childTnLst>
                                </p:cTn>
                              </p:par>
                              <p:par>
                                <p:cTn id="42" presetID="10" presetClass="entr" presetSubtype="0" fill="hold" nodeType="withEffect">
                                  <p:stCondLst>
                                    <p:cond delay="6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6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6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6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2" grpId="1"/>
      <p:bldP spid="43" grpId="0"/>
      <p:bldP spid="43" grpId="1"/>
      <p:bldP spid="44" grpId="0"/>
      <p:bldP spid="44"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923275" y="1719250"/>
            <a:ext cx="3638070" cy="3014516"/>
            <a:chOff x="2547578" y="-1"/>
            <a:chExt cx="7341317" cy="6083037"/>
          </a:xfrm>
        </p:grpSpPr>
        <p:pic>
          <p:nvPicPr>
            <p:cNvPr id="22" name="Picture 21"/>
            <p:cNvPicPr>
              <a:picLocks noChangeAspect="1"/>
            </p:cNvPicPr>
            <p:nvPr/>
          </p:nvPicPr>
          <p:blipFill rotWithShape="1">
            <a:blip r:embed="rId2"/>
            <a:srcRect b="13031"/>
            <a:stretch/>
          </p:blipFill>
          <p:spPr>
            <a:xfrm>
              <a:off x="2547578" y="-1"/>
              <a:ext cx="7341317" cy="6083037"/>
            </a:xfrm>
            <a:prstGeom prst="rect">
              <a:avLst/>
            </a:prstGeom>
          </p:spPr>
        </p:pic>
        <p:pic>
          <p:nvPicPr>
            <p:cNvPr id="23" name="Picture 22"/>
            <p:cNvPicPr>
              <a:picLocks noChangeAspect="1"/>
            </p:cNvPicPr>
            <p:nvPr/>
          </p:nvPicPr>
          <p:blipFill>
            <a:blip r:embed="rId3"/>
            <a:stretch>
              <a:fillRect/>
            </a:stretch>
          </p:blipFill>
          <p:spPr>
            <a:xfrm>
              <a:off x="5456237" y="5326062"/>
              <a:ext cx="381000" cy="353786"/>
            </a:xfrm>
            <a:prstGeom prst="rect">
              <a:avLst/>
            </a:prstGeom>
          </p:spPr>
        </p:pic>
      </p:grpSp>
      <p:grpSp>
        <p:nvGrpSpPr>
          <p:cNvPr id="26" name="Group 25"/>
          <p:cNvGrpSpPr/>
          <p:nvPr/>
        </p:nvGrpSpPr>
        <p:grpSpPr>
          <a:xfrm>
            <a:off x="350837" y="1729809"/>
            <a:ext cx="4182699" cy="3004253"/>
            <a:chOff x="350837" y="1338109"/>
            <a:chExt cx="4182699" cy="3004253"/>
          </a:xfrm>
        </p:grpSpPr>
        <p:pic>
          <p:nvPicPr>
            <p:cNvPr id="20" name="Picture 19"/>
            <p:cNvPicPr>
              <a:picLocks noChangeAspect="1"/>
            </p:cNvPicPr>
            <p:nvPr/>
          </p:nvPicPr>
          <p:blipFill>
            <a:blip r:embed="rId4"/>
            <a:stretch>
              <a:fillRect/>
            </a:stretch>
          </p:blipFill>
          <p:spPr>
            <a:xfrm>
              <a:off x="350837" y="1338109"/>
              <a:ext cx="4182699" cy="3004253"/>
            </a:xfrm>
            <a:prstGeom prst="rect">
              <a:avLst/>
            </a:prstGeom>
          </p:spPr>
        </p:pic>
        <p:sp>
          <p:nvSpPr>
            <p:cNvPr id="24" name="Rectangle 23"/>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7" name="Group 26"/>
          <p:cNvGrpSpPr/>
          <p:nvPr/>
        </p:nvGrpSpPr>
        <p:grpSpPr>
          <a:xfrm>
            <a:off x="8951085" y="1697062"/>
            <a:ext cx="3176858" cy="3036704"/>
            <a:chOff x="8732837" y="1305362"/>
            <a:chExt cx="3395106" cy="3245324"/>
          </a:xfrm>
        </p:grpSpPr>
        <p:pic>
          <p:nvPicPr>
            <p:cNvPr id="19" name="Picture 18"/>
            <p:cNvPicPr>
              <a:picLocks noChangeAspect="1"/>
            </p:cNvPicPr>
            <p:nvPr/>
          </p:nvPicPr>
          <p:blipFill>
            <a:blip r:embed="rId5"/>
            <a:stretch>
              <a:fillRect/>
            </a:stretch>
          </p:blipFill>
          <p:spPr>
            <a:xfrm>
              <a:off x="8732837" y="1305362"/>
              <a:ext cx="3395106" cy="3242129"/>
            </a:xfrm>
            <a:prstGeom prst="rect">
              <a:avLst/>
            </a:prstGeom>
          </p:spPr>
        </p:pic>
        <p:sp>
          <p:nvSpPr>
            <p:cNvPr id="25" name="Rectangle 24"/>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9" name="Rectangle 28"/>
          <p:cNvSpPr/>
          <p:nvPr/>
        </p:nvSpPr>
        <p:spPr>
          <a:xfrm>
            <a:off x="720391" y="5117846"/>
            <a:ext cx="3443590" cy="424732"/>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They are still web parts!</a:t>
            </a:r>
          </a:p>
        </p:txBody>
      </p:sp>
      <p:sp>
        <p:nvSpPr>
          <p:cNvPr id="30" name="Rectangle 29"/>
          <p:cNvSpPr/>
          <p:nvPr/>
        </p:nvSpPr>
        <p:spPr>
          <a:xfrm>
            <a:off x="5020515" y="5110758"/>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Built for the modern, JavaScript-driven web</a:t>
            </a:r>
          </a:p>
        </p:txBody>
      </p:sp>
      <p:sp>
        <p:nvSpPr>
          <p:cNvPr id="31" name="Rectangle 30"/>
          <p:cNvSpPr/>
          <p:nvPr/>
        </p:nvSpPr>
        <p:spPr>
          <a:xfrm>
            <a:off x="8817719" y="5118696"/>
            <a:ext cx="3443590" cy="757130"/>
          </a:xfrm>
          <a:prstGeom prst="rect">
            <a:avLst/>
          </a:prstGeom>
        </p:spPr>
        <p:txBody>
          <a:bodyPr wrap="square">
            <a:spAutoFit/>
          </a:bodyPr>
          <a:lstStyle/>
          <a:p>
            <a:pPr algn="ctr" defTabSz="931881">
              <a:lnSpc>
                <a:spcPct val="90000"/>
              </a:lnSpc>
              <a:spcAft>
                <a:spcPts val="612"/>
              </a:spcAft>
              <a:defRPr/>
            </a:pPr>
            <a:r>
              <a:rPr lang="en-US" sz="2400" kern="0" dirty="0">
                <a:gradFill>
                  <a:gsLst>
                    <a:gs pos="96226">
                      <a:srgbClr val="0078D7"/>
                    </a:gs>
                    <a:gs pos="60000">
                      <a:srgbClr val="0078D7"/>
                    </a:gs>
                  </a:gsLst>
                  <a:lin ang="5400000" scaled="0"/>
                </a:gradFill>
                <a:latin typeface="Segoe UI Light"/>
              </a:rPr>
              <a:t>Runs directly inside a SharePoint Page</a:t>
            </a:r>
          </a:p>
        </p:txBody>
      </p:sp>
      <p:sp>
        <p:nvSpPr>
          <p:cNvPr id="2" name="Title 1"/>
          <p:cNvSpPr>
            <a:spLocks noGrp="1"/>
          </p:cNvSpPr>
          <p:nvPr>
            <p:ph type="title"/>
          </p:nvPr>
        </p:nvSpPr>
        <p:spPr/>
        <p:txBody>
          <a:bodyPr/>
          <a:lstStyle/>
          <a:p>
            <a:r>
              <a:rPr lang="en-US" dirty="0"/>
              <a:t>Client-side web parts</a:t>
            </a:r>
          </a:p>
        </p:txBody>
      </p:sp>
    </p:spTree>
    <p:extLst>
      <p:ext uri="{BB962C8B-B14F-4D97-AF65-F5344CB8AC3E}">
        <p14:creationId xmlns:p14="http://schemas.microsoft.com/office/powerpoint/2010/main" val="21882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1" accel="5000" decel="500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2" presetClass="entr" presetSubtype="1" accel="5000" decel="500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2" presetClass="entr" presetSubtype="4" accel="5000" decel="5000" fill="hold" grpId="1"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2" presetClass="entr" presetSubtype="1" accel="5000" decel="500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0-#ppt_h/2"/>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2" presetClass="entr" presetSubtype="4" accel="5000" decel="500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500" fill="hold"/>
                                        <p:tgtEl>
                                          <p:spTgt spid="31"/>
                                        </p:tgtEl>
                                        <p:attrNameLst>
                                          <p:attrName>ppt_x</p:attrName>
                                        </p:attrNameLst>
                                      </p:cBhvr>
                                      <p:tavLst>
                                        <p:tav tm="0">
                                          <p:val>
                                            <p:strVal val="#ppt_x"/>
                                          </p:val>
                                        </p:tav>
                                        <p:tav tm="100000">
                                          <p:val>
                                            <p:strVal val="#ppt_x"/>
                                          </p:val>
                                        </p:tav>
                                      </p:tavLst>
                                    </p:anim>
                                    <p:anim calcmode="lin" valueType="num">
                                      <p:cBhvr additive="base">
                                        <p:cTn id="5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Custom client-side web parts </a:t>
            </a:r>
            <a:r>
              <a:rPr lang="en-US"/>
              <a:t>in SharePoint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Web parts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80566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AD1450-E152-44B7-9C7F-73090C845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218</TotalTime>
  <Words>615</Words>
  <Application>Microsoft Office PowerPoint</Application>
  <PresentationFormat>Custom</PresentationFormat>
  <Paragraphs>107</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SharePoint Framework Components</vt:lpstr>
      <vt:lpstr>SharePoint Client-side web parts</vt:lpstr>
      <vt:lpstr>SharePoint web parts</vt:lpstr>
      <vt:lpstr>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Client-side Components</dc:title>
  <dc:subject>&lt;Speech title here&gt;</dc:subject>
  <dc:creator>Vesa Juvonen;Todd Baginski</dc:creator>
  <cp:keywords>SharePoint, PnP</cp:keywords>
  <dc:description>Template: _x000d_
Formatting: _x000d_
Audience Type:</dc:description>
  <cp:lastModifiedBy>Eric Overfield</cp:lastModifiedBy>
  <cp:revision>21</cp:revision>
  <dcterms:created xsi:type="dcterms:W3CDTF">2016-10-24T10:18:28Z</dcterms:created>
  <dcterms:modified xsi:type="dcterms:W3CDTF">2017-10-16T01:43:04Z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